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5" r:id="rId25"/>
    <p:sldId id="282" r:id="rId26"/>
    <p:sldId id="283" r:id="rId27"/>
    <p:sldId id="281" r:id="rId28"/>
    <p:sldId id="286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8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2BDB3-CE47-4760-9CA0-532C81B88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4B5161-AC2E-4ECD-B046-4446A96B2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83607-D673-4418-BB91-62DF43EF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76502-9C3D-4A3A-BDA1-69A1A779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03B83-EA84-4673-989D-40610738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98B43-D2B2-4F9E-888B-E223250B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7F207-C7D5-46EE-BD5F-C58DBDF75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E32A0-49C2-4A3E-8024-920FBA28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ABFEE-8D21-4573-8BC7-4B718C3C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09971-D183-4254-B999-D73A6A46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8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F62031-D790-41D5-A8B3-69CBB267C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F9DE4-E621-497C-8EA5-4629163EE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5EE3D-A9C4-4F21-8C8E-9607C3D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8CEDC-821A-4EF2-B617-48E8BC0C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D4D05-3570-4323-9D0C-A9CD4233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57C1-42F6-48E0-9074-AD04F6EF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BAC200-8F36-44A8-8B85-052A5D568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C388F-BA32-441B-AD88-11A81135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55F9E5-1460-4901-8A71-6AAF24D44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A060F-05BC-4F71-A001-FEE47D80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5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FD11B-C8AA-4B93-AA37-F77C5D68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AC42F9-A891-48A7-A92B-E68A82EC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66CE9-C08E-4855-AE02-3A18F5B0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DAFC4-B06E-4128-B6CB-C04C90E3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6283C-3A17-483A-91F1-A3761DE1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08401-64C1-4C42-B08E-03E66A661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F98C8-5722-447E-8174-7329536BB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E8474-2370-4C24-840D-E343220DD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FD0620-38CA-4560-9A5C-DF349C03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DF38A-5E5B-43F5-A229-6F46D5EE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EAF446-B7B8-40BD-82C6-5EEFB0680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F3B91-65BB-4A5A-8BAB-9706E828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F11429-6673-42B5-B891-B5E9B7F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979FC7-82C7-4466-A132-C31BED454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AB18E9-FD3F-482A-B6D8-57D6CC7E4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25A9FA-D637-404B-AF35-E83D211F3A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ECDCCA-5B01-4996-A50E-59B8A2B7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BFF644-1822-4090-8239-72C6957E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CAE504-F1DE-4CDC-A17B-751FF11C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9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9474-ED9D-4701-9024-463AA6BD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BCAEF4-002D-4E1C-B5F0-81179173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58C0E3-7B98-4D4E-9508-CB2A805F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413FDA-D75F-47C7-9618-8B0021E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1B324C-C972-41E5-A206-07DC873F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EE3E06-488B-434D-8CC1-8ED7A6F0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2F05E1-4012-4113-82E8-F5B1AAA7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2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40F5-C649-42AE-8A1B-C4955305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7F4E5-F887-4B64-8319-020D28A2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89F519-9EBD-4ABC-8B03-0C93057D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2EE46-173F-4F4C-890D-DDDEDD01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4A3A65-D66C-4D95-9757-872913B8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20B75D-DEBD-4A45-9F02-2DB47D35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C994A-76D9-4CC8-88C2-02D6E50B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C04BAF-FABB-40D5-824B-5AF2336C0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FC4AB8-9139-4A76-A5C4-0CF7AB84B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A1CC8F-510C-4E99-B5E4-8EAB6FE7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D84E62-4177-4614-A236-C12C33C6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B6F93-0F15-48E9-86D3-3F10AFDA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5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0FFB8-F563-44E5-B5D4-973E3FC9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8993B-D471-4E23-B3A0-E50391D0D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C7AFAA-FE43-41DC-A389-66CB23758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0168-2F8D-4DC5-A466-B8EB80F91BCA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06ACF-5B8F-4153-A0E9-04042556C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94157-68CD-484D-90AF-C21D5FDEB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8CD7-1024-4D20-9CF4-7B2B432B0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yptonisation.ru/fundamentalnyy-analiz-osnovnye-pravila-metody-preimuschestva-i-nedostatk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yptonisation.ru/indikatory-foreks-dlja-uspeshnoj-torgovli-v-2019-god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ундаментальный анализ фондового рынка - что нужно знать">
            <a:extLst>
              <a:ext uri="{FF2B5EF4-FFF2-40B4-BE49-F238E27FC236}">
                <a16:creationId xmlns:a16="http://schemas.microsoft.com/office/drawing/2014/main" id="{3FF68B67-6303-4023-81DA-39F8A11BB2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5" y="1983623"/>
            <a:ext cx="5881815" cy="341046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3DD0E6-934E-4951-AFBA-644E6C828AE6}"/>
              </a:ext>
            </a:extLst>
          </p:cNvPr>
          <p:cNvSpPr/>
          <p:nvPr/>
        </p:nvSpPr>
        <p:spPr>
          <a:xfrm>
            <a:off x="1675999" y="308381"/>
            <a:ext cx="7604326" cy="59420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7 «Технический анализ на фондовом рынке»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2E0095-FBDD-4AC6-848F-8333BFD26F5B}"/>
              </a:ext>
            </a:extLst>
          </p:cNvPr>
          <p:cNvSpPr/>
          <p:nvPr/>
        </p:nvSpPr>
        <p:spPr>
          <a:xfrm>
            <a:off x="2063410" y="775418"/>
            <a:ext cx="52148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технического анализа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Сущность технического анализа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методы технического анализа</a:t>
            </a:r>
            <a:endParaRPr lang="ru-RU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важные фондовые индексы">
            <a:extLst>
              <a:ext uri="{FF2B5EF4-FFF2-40B4-BE49-F238E27FC236}">
                <a16:creationId xmlns:a16="http://schemas.microsoft.com/office/drawing/2014/main" id="{1439EB37-FFF2-4CA4-B8FB-98148FF367E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"/>
          <a:stretch/>
        </p:blipFill>
        <p:spPr bwMode="auto">
          <a:xfrm>
            <a:off x="6770543" y="2347202"/>
            <a:ext cx="5019564" cy="28846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493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C44F5594-1200-4981-89DC-45E5FCB9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2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80542493-FC5F-403B-9361-34860549DE7D}"/>
              </a:ext>
            </a:extLst>
          </p:cNvPr>
          <p:cNvSpPr/>
          <p:nvPr/>
        </p:nvSpPr>
        <p:spPr>
          <a:xfrm>
            <a:off x="268941" y="0"/>
            <a:ext cx="11564471" cy="247425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арсенале трейдера есть также набор индикаторов, которые включают в себя несколько параметров с ценового графика (например, цена закрытия, цена открытия, объемы и т.д.) и на их основе выдают понятную трейдеру интерпретацию в виде линий или гистограмм. Расшифровывая их, трейдер получает информацию: 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покупать, продавать или ждать.</a:t>
            </a: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C1A028A0-D813-4FBF-B350-67E361AB5AF7}"/>
              </a:ext>
            </a:extLst>
          </p:cNvPr>
          <p:cNvSpPr/>
          <p:nvPr/>
        </p:nvSpPr>
        <p:spPr>
          <a:xfrm>
            <a:off x="268940" y="2608731"/>
            <a:ext cx="11564471" cy="1008529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 анализ служит необходимым дополнением при анализе фундаментальных условий и позволяет трейдеру “нащупать” более удачную точку для формирования позиций.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50C5FF0-DCFC-429F-AC2F-2B48DD3309CE}"/>
              </a:ext>
            </a:extLst>
          </p:cNvPr>
          <p:cNvSpPr/>
          <p:nvPr/>
        </p:nvSpPr>
        <p:spPr>
          <a:xfrm>
            <a:off x="268940" y="3778629"/>
            <a:ext cx="11564471" cy="143883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Полагаться исключительно на технический метод изучения динамики цен не рекомендуется, но в комплексе с фундаментальным анализом он даст наиболее качественную оценку инвестиционной привлекательности актива.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5E3D8EC1-03AF-428B-9C2D-5B82BF88AFFD}"/>
              </a:ext>
            </a:extLst>
          </p:cNvPr>
          <p:cNvSpPr/>
          <p:nvPr/>
        </p:nvSpPr>
        <p:spPr>
          <a:xfrm>
            <a:off x="268939" y="5383316"/>
            <a:ext cx="11564471" cy="100853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Тогда как фундаментальный анализ относится к долгосрочным инвестиционным стратегиям, технический предоставляет информацию о краткосрочных рыночных условиях.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8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7C6F275-DAB0-450C-8CA9-DAE3F86D8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2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6B01DD2-AB77-4FFE-951D-4D643A6C9A3B}"/>
              </a:ext>
            </a:extLst>
          </p:cNvPr>
          <p:cNvSpPr/>
          <p:nvPr/>
        </p:nvSpPr>
        <p:spPr>
          <a:xfrm>
            <a:off x="94129" y="156881"/>
            <a:ext cx="11954436" cy="71269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Сущность технического анализа заключается в трех основных постулатах: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A50A335-E68B-42F9-80CA-F6C1FE28E47C}"/>
              </a:ext>
            </a:extLst>
          </p:cNvPr>
          <p:cNvSpPr/>
          <p:nvPr/>
        </p:nvSpPr>
        <p:spPr>
          <a:xfrm>
            <a:off x="423582" y="1160928"/>
            <a:ext cx="11147612" cy="220083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ценовой график заложены все факторы, влияющие на изменение цены;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цена всегда движется в трендах;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все циклично.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38A1F30-B020-4882-B636-026EF2CD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6237"/>
            <a:ext cx="12192000" cy="320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8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F9E0E0AA-8CBF-4A51-B127-41DCAFB95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" y="-14199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FA1B5C-F349-4EFA-9044-029099287E16}"/>
              </a:ext>
            </a:extLst>
          </p:cNvPr>
          <p:cNvSpPr/>
          <p:nvPr/>
        </p:nvSpPr>
        <p:spPr>
          <a:xfrm>
            <a:off x="271303" y="0"/>
            <a:ext cx="4710713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ЦЕНА УЧИТЫВАЕТ ВСЁ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47AC40B-E098-4260-8E3B-75F778E63302}"/>
              </a:ext>
            </a:extLst>
          </p:cNvPr>
          <p:cNvSpPr/>
          <p:nvPr/>
        </p:nvSpPr>
        <p:spPr>
          <a:xfrm>
            <a:off x="271303" y="844354"/>
            <a:ext cx="11548662" cy="372764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актуальной цене и ее динамике </a:t>
            </a:r>
            <a:r>
              <a:rPr lang="ru-RU" sz="200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заложены все факторы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повлиявшие на нее.</a:t>
            </a:r>
            <a:endParaRPr 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графике отображается </a:t>
            </a:r>
            <a:r>
              <a:rPr lang="ru-RU" sz="200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соотношении спроса и предложения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определенный актив. Когда спрос сильно превышает предложение, или наоборот, формируется </a:t>
            </a:r>
            <a:r>
              <a:rPr lang="ru-RU" sz="200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тренд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этом, важно </a:t>
            </a:r>
            <a:r>
              <a:rPr lang="ru-RU" sz="200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комбинировать технический анализ с фундаментальным</a:t>
            </a:r>
            <a:r>
              <a:rPr lang="ru-RU" sz="2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Сейчас очень важно следить за новостями, ведь потенциальная прибыль на сильных новостях может быть больше. Но для гарантированного профита надо знать направление движения цены, и без проведения фундаментального анализа здесь не обойтись.</a:t>
            </a:r>
            <a:endParaRPr 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C477906-219A-43A2-A62B-307F489DB1F7}"/>
              </a:ext>
            </a:extLst>
          </p:cNvPr>
          <p:cNvSpPr/>
          <p:nvPr/>
        </p:nvSpPr>
        <p:spPr>
          <a:xfrm>
            <a:off x="372035" y="4814047"/>
            <a:ext cx="11447930" cy="15464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 помощью технического анализа можно предсказать движение цены на акции той или иной компании, не имея данных о том, какое ее экономическое состояние и текущие финансовые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39628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11365173-7B1B-4DFA-85E1-81EC7CC33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236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E0ACD50-0387-4B84-8886-9097DF3F0BB0}"/>
              </a:ext>
            </a:extLst>
          </p:cNvPr>
          <p:cNvSpPr/>
          <p:nvPr/>
        </p:nvSpPr>
        <p:spPr>
          <a:xfrm>
            <a:off x="0" y="81597"/>
            <a:ext cx="6096000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ЦЕНЫ ДВИЖУТСЯ В ТРЕНДЕ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4B2A4BD-C09A-4883-AECB-2B032D6E7C2F}"/>
              </a:ext>
            </a:extLst>
          </p:cNvPr>
          <p:cNvSpPr/>
          <p:nvPr/>
        </p:nvSpPr>
        <p:spPr>
          <a:xfrm>
            <a:off x="453081" y="749642"/>
            <a:ext cx="11294076" cy="14992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закон ТА гласит, что цена всегда движется в определенном, явном направлении -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каждый тренд состоит из маленьких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 трендов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Именно на трендах основано подавляющее большинство стратегий и зарабатываются деньги.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1F9D26F-C1FD-4F3D-B770-84700BC01AF8}"/>
              </a:ext>
            </a:extLst>
          </p:cNvPr>
          <p:cNvSpPr/>
          <p:nvPr/>
        </p:nvSpPr>
        <p:spPr>
          <a:xfrm>
            <a:off x="453081" y="3155092"/>
            <a:ext cx="11294076" cy="20800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всегда повторяется: то, что случилось ранее, случится опять.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рынка имеют схожую психологию и раз за разом повторяют свои действия, поэтому цена на рынке циклична. Цикличность рынка объясняет, почему по-прежнему работаю модели, разработанные столетия назад. А говорят, что машины времени не существует.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78C204-129F-4A4F-9EDD-CE8A908F86DD}"/>
              </a:ext>
            </a:extLst>
          </p:cNvPr>
          <p:cNvSpPr/>
          <p:nvPr/>
        </p:nvSpPr>
        <p:spPr>
          <a:xfrm>
            <a:off x="202990" y="2612983"/>
            <a:ext cx="2845010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РЫНКИ ЦИКЛИЧНЫ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61F227E-4D1C-4D2C-8F16-06CCFF25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73EAD1-34F5-45D2-9012-2C47573958B2}"/>
              </a:ext>
            </a:extLst>
          </p:cNvPr>
          <p:cNvSpPr/>
          <p:nvPr/>
        </p:nvSpPr>
        <p:spPr>
          <a:xfrm>
            <a:off x="115512" y="108153"/>
            <a:ext cx="6721712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	Основные методы технического анализа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3AACD98C-65FB-41A8-A976-8ECFAE2CED60}"/>
              </a:ext>
            </a:extLst>
          </p:cNvPr>
          <p:cNvSpPr/>
          <p:nvPr/>
        </p:nvSpPr>
        <p:spPr>
          <a:xfrm>
            <a:off x="220133" y="787400"/>
            <a:ext cx="11709400" cy="59420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ценовых колебаний на рынке можно использовать разные методы технического анализа:</a:t>
            </a: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6822B048-9E4D-4C90-8C30-2BF35FE756AF}"/>
              </a:ext>
            </a:extLst>
          </p:cNvPr>
          <p:cNvSpPr/>
          <p:nvPr/>
        </p:nvSpPr>
        <p:spPr>
          <a:xfrm>
            <a:off x="220133" y="1481667"/>
            <a:ext cx="11717867" cy="348826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графический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используется живой график цен. Этот классический метод анализа основан исключительно на представлении цены активов, которые складываются в паттерны;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алгоритмический (математический, индикаторный) анализ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изменение цен прогнозируется с помощью технических индикаторов, работающих на основании математических формул;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анализ объемов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движение цен на рынке определяется на основе изучения объемов сделок, привязанных к указанному таймфрейму;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свечной анализ</a:t>
            </a:r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прогнозирование ценовых колебаний происходит на основании движения японских свечей на графике.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F6F63E-2B20-418B-A5E4-E5473F419361}"/>
              </a:ext>
            </a:extLst>
          </p:cNvPr>
          <p:cNvSpPr/>
          <p:nvPr/>
        </p:nvSpPr>
        <p:spPr>
          <a:xfrm>
            <a:off x="220133" y="5181156"/>
            <a:ext cx="11624734" cy="1709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в помощь трейдеру могут использоваться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трендов, пробой уровней поддержки и сопротивления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другие методы технического анализа.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делать технический анализ на основании разных методов, принципы и особенности их работы - разбираемся подробно.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95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61F227E-4D1C-4D2C-8F16-06CCFF25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90623B-D38E-4A1C-A912-84ACB3914892}"/>
              </a:ext>
            </a:extLst>
          </p:cNvPr>
          <p:cNvSpPr/>
          <p:nvPr/>
        </p:nvSpPr>
        <p:spPr>
          <a:xfrm>
            <a:off x="18882" y="81568"/>
            <a:ext cx="361983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cap="all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ГРАФИЧЕСКИЕ МОДЕЛИ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4CB95C-FDFF-44BC-A9D4-4480FA918327}"/>
              </a:ext>
            </a:extLst>
          </p:cNvPr>
          <p:cNvSpPr/>
          <p:nvPr/>
        </p:nvSpPr>
        <p:spPr>
          <a:xfrm>
            <a:off x="100056" y="586193"/>
            <a:ext cx="11991886" cy="878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показывает практика, поведение цен — циклично, поэтому на ценовом графике часто возникают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 и те же графические модели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3D9E5F-95B9-4805-A00B-3788082CD4EF}"/>
              </a:ext>
            </a:extLst>
          </p:cNvPr>
          <p:cNvSpPr/>
          <p:nvPr/>
        </p:nvSpPr>
        <p:spPr>
          <a:xfrm>
            <a:off x="114126" y="1875542"/>
            <a:ext cx="11977816" cy="1452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анализа базируются на том, что история повторяется. Не точь-в-точь, конечно, но тот факт, что каждая фигура имеет определенные правила формирования, сомнению не подлежит. Это правило позволяет использовать ценовые паттерны для получения торгового сигнала.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1362B9-9D9D-4F33-B550-2860A926AB52}"/>
              </a:ext>
            </a:extLst>
          </p:cNvPr>
          <p:cNvSpPr/>
          <p:nvPr/>
        </p:nvSpPr>
        <p:spPr>
          <a:xfrm>
            <a:off x="107092" y="3422821"/>
            <a:ext cx="11903676" cy="8788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встречающиеся фигуры - коррекционные движения после роста и дальнейший пробой в сторону тренда.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9CDC11F-4FCB-496D-B1E1-AA952CEC0C1B}"/>
              </a:ext>
            </a:extLst>
          </p:cNvPr>
          <p:cNvSpPr/>
          <p:nvPr/>
        </p:nvSpPr>
        <p:spPr>
          <a:xfrm>
            <a:off x="4149046" y="5101152"/>
            <a:ext cx="3663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Графических моделей очень много.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0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61F227E-4D1C-4D2C-8F16-06CCFF25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0222D7-5EB2-4B2B-A1BD-C62196A4C72B}"/>
              </a:ext>
            </a:extLst>
          </p:cNvPr>
          <p:cNvSpPr/>
          <p:nvPr/>
        </p:nvSpPr>
        <p:spPr>
          <a:xfrm>
            <a:off x="493513" y="0"/>
            <a:ext cx="3181320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“Голова и плечи”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олова и плечи">
            <a:extLst>
              <a:ext uri="{FF2B5EF4-FFF2-40B4-BE49-F238E27FC236}">
                <a16:creationId xmlns:a16="http://schemas.microsoft.com/office/drawing/2014/main" id="{30E624A2-F624-40E8-9153-A362126240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85800"/>
            <a:ext cx="11683999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154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61F227E-4D1C-4D2C-8F16-06CCFF25B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7236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0222D7-5EB2-4B2B-A1BD-C62196A4C72B}"/>
              </a:ext>
            </a:extLst>
          </p:cNvPr>
          <p:cNvSpPr/>
          <p:nvPr/>
        </p:nvSpPr>
        <p:spPr>
          <a:xfrm>
            <a:off x="173458" y="0"/>
            <a:ext cx="473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“Двойная вершина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Двойная вершина">
            <a:extLst>
              <a:ext uri="{FF2B5EF4-FFF2-40B4-BE49-F238E27FC236}">
                <a16:creationId xmlns:a16="http://schemas.microsoft.com/office/drawing/2014/main" id="{28772F3B-E8EA-4948-8D06-7829FDBFFE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58" y="809747"/>
            <a:ext cx="11919687" cy="6048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94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18B6EEDF-ED2F-4F26-8AB2-AB204B84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7236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19DAAE-DEE5-440F-B947-DE98E9C61EA0}"/>
              </a:ext>
            </a:extLst>
          </p:cNvPr>
          <p:cNvSpPr/>
          <p:nvPr/>
        </p:nvSpPr>
        <p:spPr>
          <a:xfrm>
            <a:off x="173458" y="0"/>
            <a:ext cx="473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“Вымпел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ымпел">
            <a:extLst>
              <a:ext uri="{FF2B5EF4-FFF2-40B4-BE49-F238E27FC236}">
                <a16:creationId xmlns:a16="http://schemas.microsoft.com/office/drawing/2014/main" id="{CBCC78FA-FC6A-4FBA-B0DF-6480C02BB7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42510"/>
            <a:ext cx="11921096" cy="584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87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764676A-2744-45B4-A496-BD5A1FE7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E598FC-0E1A-488C-AD12-0A500E13C2BE}"/>
              </a:ext>
            </a:extLst>
          </p:cNvPr>
          <p:cNvSpPr/>
          <p:nvPr/>
        </p:nvSpPr>
        <p:spPr>
          <a:xfrm>
            <a:off x="739038" y="0"/>
            <a:ext cx="1409745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“Флаг”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Флаг">
            <a:extLst>
              <a:ext uri="{FF2B5EF4-FFF2-40B4-BE49-F238E27FC236}">
                <a16:creationId xmlns:a16="http://schemas.microsoft.com/office/drawing/2014/main" id="{87D0CE58-F3EA-4FA6-A71F-9C6A35F7A1F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" y="752064"/>
            <a:ext cx="11716280" cy="597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46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DF8E902-964A-4D98-B79D-90C97FA3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4176"/>
            <a:ext cx="12192001" cy="6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33DC17-B30F-4BFB-B235-05F89588D453}"/>
              </a:ext>
            </a:extLst>
          </p:cNvPr>
          <p:cNvSpPr/>
          <p:nvPr/>
        </p:nvSpPr>
        <p:spPr>
          <a:xfrm>
            <a:off x="337751" y="780555"/>
            <a:ext cx="11318788" cy="50261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финансовом рынке существует два основных вида анализа: </a:t>
            </a:r>
            <a:r>
              <a:rPr lang="ru-RU" sz="2400" i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 и фундаментальный</a:t>
            </a: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Фундаментальный анализ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предполагает, что цены никогда не меняются сами по себе - всегда имеется причина. В основном, это экономические и политические факторы, а также природные катастрофы. Форс-мажорные обстоятельства прогнозировать сложнее всего, поскольку все стихийные бедствия влияют на рынок непредсказуемым образом.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техническом анализе </a:t>
            </a:r>
            <a:r>
              <a:rPr lang="ru-RU" sz="24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изучают жизнь рынка, его эмоциональное состояние и настроение трейдеров (оптимистическое или пессимистическое). Здесь концентрируются на рыночной цене и считают, что только она имеет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65012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6A8EDA-FF11-4010-8C3F-E2BDFB9FF8A1}"/>
              </a:ext>
            </a:extLst>
          </p:cNvPr>
          <p:cNvSpPr/>
          <p:nvPr/>
        </p:nvSpPr>
        <p:spPr>
          <a:xfrm>
            <a:off x="755972" y="357899"/>
            <a:ext cx="5175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 графического анализа: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597F4FB-3518-4CA7-8E38-31AC5A440BB0}"/>
              </a:ext>
            </a:extLst>
          </p:cNvPr>
          <p:cNvSpPr/>
          <p:nvPr/>
        </p:nvSpPr>
        <p:spPr>
          <a:xfrm>
            <a:off x="93133" y="999711"/>
            <a:ext cx="11929534" cy="22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простые и четкие условия формирования моделей;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высокая эффективность на разных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таймфреймах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 увидеть торговый сигнал там, где индикаторы дают противоречивые данные.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E7F32A-4543-4E1E-A793-95A9EFF0782C}"/>
              </a:ext>
            </a:extLst>
          </p:cNvPr>
          <p:cNvSpPr/>
          <p:nvPr/>
        </p:nvSpPr>
        <p:spPr>
          <a:xfrm>
            <a:off x="651933" y="3609147"/>
            <a:ext cx="11370734" cy="1709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недостаткам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графического анализа можно отнести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субъективность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(трейдер трактует увиденное на графике исходя из своей субъективной оценки и опыта), </a:t>
            </a: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низкую частоту появления сигналов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Проводить анализ можно лишь по завершению формирования фигуры, так как во время торговли сложно заранее понять, что в итогу получится. А это может быть уже слишком поздно для входа в сделку, поскольку цена ушла далеко.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9E37BA0D-4723-4F75-9A98-571E57F6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13A65A-CC69-49B9-AD50-A882EE60DF63}"/>
              </a:ext>
            </a:extLst>
          </p:cNvPr>
          <p:cNvSpPr/>
          <p:nvPr/>
        </p:nvSpPr>
        <p:spPr>
          <a:xfrm>
            <a:off x="-90615" y="0"/>
            <a:ext cx="1112108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АЛГОРИТМИЧЕСКИЕ МОДЕЛИ ТЕХНИЧЕСКОГО АНАЛИЗА. ИНДИКАТОРЫ И ОСЦИЛЛЯТОРЫ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45CED8C0-6760-4E92-A07D-DC155BFDF05B}"/>
              </a:ext>
            </a:extLst>
          </p:cNvPr>
          <p:cNvSpPr/>
          <p:nvPr/>
        </p:nvSpPr>
        <p:spPr>
          <a:xfrm>
            <a:off x="164757" y="597868"/>
            <a:ext cx="11738919" cy="1082651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Математические (алгоритмические) методы предполагают использование различных технических индикаторов. Они представляют собой определенные алгоритмы, разработанные на основе математических формул.</a:t>
            </a: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1F16A7E3-3A13-4A87-A89D-3A0849CE2D6F}"/>
              </a:ext>
            </a:extLst>
          </p:cNvPr>
          <p:cNvSpPr/>
          <p:nvPr/>
        </p:nvSpPr>
        <p:spPr>
          <a:xfrm>
            <a:off x="164756" y="1798514"/>
            <a:ext cx="11738919" cy="173551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Индикаторы действительно дают много полезной информации: они помогают вычислить движение цены, ее силу и волатильность в самых различных ракурсах. Задач у любого индикатора две: 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подтвердить тренд;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arenR"/>
            </a:pPr>
            <a:r>
              <a:rPr lang="ru-RU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подтвердить фигуру/модель разворота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9E34F88-3DBB-409A-9BA3-94B5D4C07350}"/>
              </a:ext>
            </a:extLst>
          </p:cNvPr>
          <p:cNvSpPr/>
          <p:nvPr/>
        </p:nvSpPr>
        <p:spPr>
          <a:xfrm>
            <a:off x="1949086" y="3874490"/>
            <a:ext cx="7387663" cy="504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 из самых популярных индикаторов - это 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осцилляторы.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9182C077-88A6-4FE4-AB1D-BED41EA7FEDA}"/>
              </a:ext>
            </a:extLst>
          </p:cNvPr>
          <p:cNvSpPr/>
          <p:nvPr/>
        </p:nvSpPr>
        <p:spPr>
          <a:xfrm>
            <a:off x="164755" y="4719574"/>
            <a:ext cx="11738919" cy="166019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Осцилляторные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индикаторы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одни из самых востребованных разновидностей индикаторов. Они отображаются в условной шкале, как правило, от 0 до 100. Чем ближе значение к 100, тем больше актив перекуплен (ожидается падение), а чем ближе к 0 – перепродан (ожидается подъем).</a:t>
            </a:r>
          </a:p>
        </p:txBody>
      </p:sp>
    </p:spTree>
    <p:extLst>
      <p:ext uri="{BB962C8B-B14F-4D97-AF65-F5344CB8AC3E}">
        <p14:creationId xmlns:p14="http://schemas.microsoft.com/office/powerpoint/2010/main" val="24897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CD86CCEB-5F8F-4740-871B-FFAEC15F5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2398BFC-C3B1-421D-B0D7-62C8D2A70331}"/>
              </a:ext>
            </a:extLst>
          </p:cNvPr>
          <p:cNvSpPr/>
          <p:nvPr/>
        </p:nvSpPr>
        <p:spPr>
          <a:xfrm>
            <a:off x="383060" y="37067"/>
            <a:ext cx="11450594" cy="11532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популярных индикаторов, которые часто используются профессионалами в техническом анализе, выделяют: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2F43EE-8D06-4419-871C-09D3DD54CC41}"/>
              </a:ext>
            </a:extLst>
          </p:cNvPr>
          <p:cNvSpPr/>
          <p:nvPr/>
        </p:nvSpPr>
        <p:spPr>
          <a:xfrm>
            <a:off x="395416" y="1276863"/>
            <a:ext cx="11401168" cy="659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индикатор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моментума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(силы движения цены)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D9C5CE1-A700-4A94-A02E-3724BD860375}"/>
              </a:ext>
            </a:extLst>
          </p:cNvPr>
          <p:cNvSpPr/>
          <p:nvPr/>
        </p:nvSpPr>
        <p:spPr>
          <a:xfrm>
            <a:off x="395415" y="2063574"/>
            <a:ext cx="11401168" cy="659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(A/D)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индикатор для определения трендов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0493F0-59A8-4061-BF83-E437B531DAAE}"/>
              </a:ext>
            </a:extLst>
          </p:cNvPr>
          <p:cNvSpPr/>
          <p:nvPr/>
        </p:nvSpPr>
        <p:spPr>
          <a:xfrm>
            <a:off x="395415" y="2850285"/>
            <a:ext cx="11401168" cy="659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Directional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(ADX)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индикатор для определения силы тренда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1D0B240-EB1F-4A8D-877C-E8AA302F3991}"/>
              </a:ext>
            </a:extLst>
          </p:cNvPr>
          <p:cNvSpPr/>
          <p:nvPr/>
        </p:nvSpPr>
        <p:spPr>
          <a:xfrm>
            <a:off x="383060" y="3649358"/>
            <a:ext cx="11401168" cy="749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Aroon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индикатор для отображения нисходящего или восходящего тренда и его силы, а также для определения нового тренда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351BE4-6AA3-44A8-8521-DDC7E5E37AEC}"/>
              </a:ext>
            </a:extLst>
          </p:cNvPr>
          <p:cNvSpPr/>
          <p:nvPr/>
        </p:nvSpPr>
        <p:spPr>
          <a:xfrm>
            <a:off x="383060" y="4518449"/>
            <a:ext cx="11401168" cy="1206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MACD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индикатор для определения силы тренда, применяется, как правило, на пересечениях. Добавьте к MACD линии поддержки/сопротивления и получите прекрасный инструмент, с помощью которого можно добиться отменных результатов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2E7EEB4-3888-4A25-801C-84F0A03FF679}"/>
              </a:ext>
            </a:extLst>
          </p:cNvPr>
          <p:cNvSpPr/>
          <p:nvPr/>
        </p:nvSpPr>
        <p:spPr>
          <a:xfrm>
            <a:off x="383060" y="5836500"/>
            <a:ext cx="11401168" cy="659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RSI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также определяет силу тренда, используется при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перекупленности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перепроданности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91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E77C5865-E179-4B87-BD57-9949896023E7}"/>
              </a:ext>
            </a:extLst>
          </p:cNvPr>
          <p:cNvSpPr/>
          <p:nvPr/>
        </p:nvSpPr>
        <p:spPr>
          <a:xfrm>
            <a:off x="284204" y="1392196"/>
            <a:ext cx="11623589" cy="1524000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Математический метод технического анализа пользуется популярностью у современных трейдеров, поскольку позволяет наглядно представлять различные вероятности движения рынка, а не самостоятельно высчитывать их с помощью паттернов. Поэтому торговля на основе индикаторов более динамичная.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65CB408B-6992-4E7F-AAAD-8B78DD5DF419}"/>
              </a:ext>
            </a:extLst>
          </p:cNvPr>
          <p:cNvSpPr/>
          <p:nvPr/>
        </p:nvSpPr>
        <p:spPr>
          <a:xfrm>
            <a:off x="284205" y="3396775"/>
            <a:ext cx="11623589" cy="1524000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Многие трейдеры считают, что роль индикаторов и осцилляторов переоценена. Торговать просто по индикатору нельзя: это всего лишь математическая абстракция, осуществляемая с живой материей –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Поэтому профессиональные трейдеры используют максимум 1-2 индикатора, но отточенных до совершенства.</a:t>
            </a:r>
          </a:p>
        </p:txBody>
      </p:sp>
    </p:spTree>
    <p:extLst>
      <p:ext uri="{BB962C8B-B14F-4D97-AF65-F5344CB8AC3E}">
        <p14:creationId xmlns:p14="http://schemas.microsoft.com/office/powerpoint/2010/main" val="271465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45603D-E670-4721-99DF-141F8E40106D}"/>
              </a:ext>
            </a:extLst>
          </p:cNvPr>
          <p:cNvSpPr/>
          <p:nvPr/>
        </p:nvSpPr>
        <p:spPr>
          <a:xfrm>
            <a:off x="197707" y="58686"/>
            <a:ext cx="4366055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СВЕЧНОЙ ТЕХНИЧЕСКИЙ АНАЛИЗ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11AC514D-24BA-47E1-B5FE-69D5EFE2CE83}"/>
              </a:ext>
            </a:extLst>
          </p:cNvPr>
          <p:cNvSpPr/>
          <p:nvPr/>
        </p:nvSpPr>
        <p:spPr>
          <a:xfrm>
            <a:off x="197707" y="522084"/>
            <a:ext cx="11738920" cy="1123281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18 веке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Хомма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Мунэхиса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японский торговец рисом, разработал то, что впоследствии стало современными японскими свечами. Он заметил, что эмоции торговцев сильно влияют на рынок и отобразил свои наблюдения в оригинальной диаграмме.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320BBEA1-4A6A-4395-AF73-694FAEC1F066}"/>
              </a:ext>
            </a:extLst>
          </p:cNvPr>
          <p:cNvSpPr/>
          <p:nvPr/>
        </p:nvSpPr>
        <p:spPr>
          <a:xfrm>
            <a:off x="197707" y="1700978"/>
            <a:ext cx="11738920" cy="54677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считается, что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японские свечи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лучший метод определения эмоционального настроя участников рынка.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2AFB8F71-F3C6-407D-8D79-7F37FAC713F9}"/>
              </a:ext>
            </a:extLst>
          </p:cNvPr>
          <p:cNvSpPr/>
          <p:nvPr/>
        </p:nvSpPr>
        <p:spPr>
          <a:xfrm>
            <a:off x="197707" y="2303365"/>
            <a:ext cx="11738920" cy="546774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эффективный индикатор, который показывает движение цены за определенный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таймфрейм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073861A5-63A0-4EEB-9E5B-EF801639CF58}"/>
              </a:ext>
            </a:extLst>
          </p:cNvPr>
          <p:cNvSpPr/>
          <p:nvPr/>
        </p:nvSpPr>
        <p:spPr>
          <a:xfrm>
            <a:off x="197707" y="2905752"/>
            <a:ext cx="11738920" cy="887521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 на графике можно разделить на две категории: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широким и узким диапазоном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Первые свидетельствуют о высокой волатильности и торговом интересе.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Узкодиапазонные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 низкой волатильности и низком торговом интересе со стороны участников рынка.</a:t>
            </a:r>
          </a:p>
        </p:txBody>
      </p:sp>
      <p:pic>
        <p:nvPicPr>
          <p:cNvPr id="11" name="Рисунок 10" descr="Свечной технический анализ">
            <a:extLst>
              <a:ext uri="{FF2B5EF4-FFF2-40B4-BE49-F238E27FC236}">
                <a16:creationId xmlns:a16="http://schemas.microsoft.com/office/drawing/2014/main" id="{A4FF0512-AFA9-47F8-A765-2C3AEBFAF6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68" y="3848887"/>
            <a:ext cx="8081318" cy="300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841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96A66989-26A1-4FA5-A8DB-AF6B5B770904}"/>
              </a:ext>
            </a:extLst>
          </p:cNvPr>
          <p:cNvSpPr/>
          <p:nvPr/>
        </p:nvSpPr>
        <p:spPr>
          <a:xfrm>
            <a:off x="243015" y="148282"/>
            <a:ext cx="11705968" cy="1672280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важная вещь, которую нужно знать и понимать при анализе свечного графика - место, где цена закрывается по отношению к торговому диапазону свечи. Это говорит, кто выиграл битву между быками и медведями.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9246FCDF-F4A6-45B7-910B-03D01173FFB0}"/>
              </a:ext>
            </a:extLst>
          </p:cNvPr>
          <p:cNvSpPr/>
          <p:nvPr/>
        </p:nvSpPr>
        <p:spPr>
          <a:xfrm>
            <a:off x="243015" y="2187145"/>
            <a:ext cx="11631828" cy="1524000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Свечных комбинаций огромное количество. Вслед за развитием компьютерных технологий изменились и методы прогнозирования, и способы отображения информации. Все становится более автоматизированным и быстрым.</a:t>
            </a:r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95C5FC1A-F556-4124-84B7-EBFE4F3F7B3C}"/>
              </a:ext>
            </a:extLst>
          </p:cNvPr>
          <p:cNvSpPr/>
          <p:nvPr/>
        </p:nvSpPr>
        <p:spPr>
          <a:xfrm>
            <a:off x="243015" y="4283676"/>
            <a:ext cx="11631828" cy="2092411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более актуальным становится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прайс экшен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ультрасовременный свечной анализ для быстрых рынков.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34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365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CB32D4-7287-4457-BD8F-D04B69A3D7CC}"/>
              </a:ext>
            </a:extLst>
          </p:cNvPr>
          <p:cNvSpPr/>
          <p:nvPr/>
        </p:nvSpPr>
        <p:spPr>
          <a:xfrm>
            <a:off x="230659" y="-93123"/>
            <a:ext cx="309742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ОБЪЕМОВ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9871748D-D3D1-4A3B-976A-D06A562DF7B4}"/>
              </a:ext>
            </a:extLst>
          </p:cNvPr>
          <p:cNvSpPr/>
          <p:nvPr/>
        </p:nvSpPr>
        <p:spPr>
          <a:xfrm>
            <a:off x="123568" y="396161"/>
            <a:ext cx="11887200" cy="56633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техническом анализе объемы очень важны, поскольку </a:t>
            </a:r>
            <a:r>
              <a:rPr lang="ru-RU" sz="1600" dirty="0">
                <a:solidFill>
                  <a:srgbClr val="0923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изменения в объеме актива всегда предшествуют изменениям в его стоимости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EC7B3E79-B1BC-4F6B-A18C-CD2493F43EB9}"/>
              </a:ext>
            </a:extLst>
          </p:cNvPr>
          <p:cNvSpPr/>
          <p:nvPr/>
        </p:nvSpPr>
        <p:spPr>
          <a:xfrm>
            <a:off x="123568" y="1023011"/>
            <a:ext cx="11887200" cy="44729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количество рыночных активов, которые торгуются на рынке в течение определенного интервала времени.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869A32AD-0EFA-444F-A6B2-D926D86509DA}"/>
              </a:ext>
            </a:extLst>
          </p:cNvPr>
          <p:cNvSpPr/>
          <p:nvPr/>
        </p:nvSpPr>
        <p:spPr>
          <a:xfrm>
            <a:off x="123568" y="1525325"/>
            <a:ext cx="11887200" cy="447298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измеряет интенсивность ценового тренда. Как правило, работа с объемами подразумевает использование гистограмм.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9394BFFF-FECA-445A-AF77-32C53963C075}"/>
              </a:ext>
            </a:extLst>
          </p:cNvPr>
          <p:cNvSpPr/>
          <p:nvPr/>
        </p:nvSpPr>
        <p:spPr>
          <a:xfrm>
            <a:off x="123568" y="2027639"/>
            <a:ext cx="11887200" cy="599911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объем, тем сильнее импульс, с которым движется цена. Чем меньше объем - тем движение цены слабее и вскоре может завершиться.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81CBF367-2A98-477D-A0D6-CC6A39765806}"/>
              </a:ext>
            </a:extLst>
          </p:cNvPr>
          <p:cNvSpPr/>
          <p:nvPr/>
        </p:nvSpPr>
        <p:spPr>
          <a:xfrm>
            <a:off x="123568" y="2704879"/>
            <a:ext cx="11887200" cy="79620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объемов с помощью графиков </a:t>
            </a:r>
            <a:r>
              <a:rPr lang="ru-RU" sz="16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TradingView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обычную гистограмму, где каждый столбик отвечает за отдельный временной промежуток. То есть если выбрать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таймфрейм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минут, то показатель объемов будет учитывать количество акций или лотов за каждые отчетные 5 минут. Размер столбиков зависит от размера сделок: чем больше объем, тем выше полоска.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Анализ объемов">
            <a:extLst>
              <a:ext uri="{FF2B5EF4-FFF2-40B4-BE49-F238E27FC236}">
                <a16:creationId xmlns:a16="http://schemas.microsoft.com/office/drawing/2014/main" id="{02709F76-B58B-49DC-A8D9-0553ACA34E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6" y="3649151"/>
            <a:ext cx="8880389" cy="202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AEFB4AD8-2F37-47B4-AEEB-0D13A7CBE431}"/>
              </a:ext>
            </a:extLst>
          </p:cNvPr>
          <p:cNvSpPr/>
          <p:nvPr/>
        </p:nvSpPr>
        <p:spPr>
          <a:xfrm>
            <a:off x="123568" y="5821887"/>
            <a:ext cx="11887200" cy="79620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Объемы играют роль только для акций, индексов и фьючерсов, но не для валютных пар, потому что точных данных по объемам торгов на биржевом рынке не существует в принципе. Поэтому данные по объему для определенной торговой пары всегда приблизительные, но дают неплохую общую картину.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EC0F9111-E1BA-4DEB-AB93-7ADCE9B4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314E3F-1085-426F-89B6-53019973D06F}"/>
              </a:ext>
            </a:extLst>
          </p:cNvPr>
          <p:cNvSpPr/>
          <p:nvPr/>
        </p:nvSpPr>
        <p:spPr>
          <a:xfrm>
            <a:off x="201335" y="0"/>
            <a:ext cx="7369237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ПРОБОЙ УРОВНЕЙ ПОДДЕРЖКИ И СОПРОТИВЛЕНИЯ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2ADBA23C-EB03-4E29-94DA-B307D5EECF42}"/>
              </a:ext>
            </a:extLst>
          </p:cNvPr>
          <p:cNvSpPr/>
          <p:nvPr/>
        </p:nvSpPr>
        <p:spPr>
          <a:xfrm>
            <a:off x="201335" y="463397"/>
            <a:ext cx="11789330" cy="72784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Торговля по линиям поддержки и сопротивления - это важнейшая концепция технического анализа, может даже самая важная.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C4572C61-FC29-49CB-887B-C5E217A3A740}"/>
              </a:ext>
            </a:extLst>
          </p:cNvPr>
          <p:cNvSpPr/>
          <p:nvPr/>
        </p:nvSpPr>
        <p:spPr>
          <a:xfrm>
            <a:off x="201335" y="1290714"/>
            <a:ext cx="11789330" cy="72784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Уровни поддержки и сопротивления - это условные линии, от которых ранее “отскакивала” цена.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23E64974-0CE3-4202-A08C-C7F9C4F6BADC}"/>
              </a:ext>
            </a:extLst>
          </p:cNvPr>
          <p:cNvSpPr/>
          <p:nvPr/>
        </p:nvSpPr>
        <p:spPr>
          <a:xfrm>
            <a:off x="201335" y="2118030"/>
            <a:ext cx="11789330" cy="131096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любой цены всегда есть свой уровень поддержки и сопротивления: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линия сопротивления, которая рисуется сверху, не дает цене подняться;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линия поддержки, как понятно из названия, не дает цене упасть ниже и «поддерживает» ее.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CBAAFCF4-82F7-48C8-B77B-2002FEF2BB68}"/>
              </a:ext>
            </a:extLst>
          </p:cNvPr>
          <p:cNvSpPr/>
          <p:nvPr/>
        </p:nvSpPr>
        <p:spPr>
          <a:xfrm>
            <a:off x="201335" y="3573711"/>
            <a:ext cx="11789330" cy="59561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Чем чаще цена отскакивает от определенного ценового уровня, тем он надежнее, особенно на старших фреймах.</a:t>
            </a: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F06FE10B-1437-4653-97CD-AC72F4EF28F7}"/>
              </a:ext>
            </a:extLst>
          </p:cNvPr>
          <p:cNvSpPr/>
          <p:nvPr/>
        </p:nvSpPr>
        <p:spPr>
          <a:xfrm>
            <a:off x="201335" y="4314040"/>
            <a:ext cx="11789330" cy="1189137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психология рынка меняется, то цена «пробивает» линии поддержки и сопротивления, и это значит, что скоро рынок нащупает новую поддержку и новое сопротивление. Иногда происходит так называемый «ложный пробой»: цена пыталась пробить уровни поддержки и сопротивления, но не получилось. Однако, пробой линии рано или поздно состоится.</a:t>
            </a: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849DBFB7-1FDC-43EB-A339-57EFD9B8960C}"/>
              </a:ext>
            </a:extLst>
          </p:cNvPr>
          <p:cNvSpPr/>
          <p:nvPr/>
        </p:nvSpPr>
        <p:spPr>
          <a:xfrm>
            <a:off x="201335" y="5614540"/>
            <a:ext cx="11789330" cy="1105042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правило, цена «болтается» возле линий поддержки и сопротивления в небольшом канале. Поэтому вместо линий часто чертят канал, который охватывает тени свечей, которые “щупали” линию, но не смогли ее пробить.</a:t>
            </a:r>
          </a:p>
        </p:txBody>
      </p:sp>
    </p:spTree>
    <p:extLst>
      <p:ext uri="{BB962C8B-B14F-4D97-AF65-F5344CB8AC3E}">
        <p14:creationId xmlns:p14="http://schemas.microsoft.com/office/powerpoint/2010/main" val="315543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5BAB0E3-7D53-4B36-9D57-75912373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B0AC2B-6C43-44E1-A5E0-7DD4ADF7EB48}"/>
              </a:ext>
            </a:extLst>
          </p:cNvPr>
          <p:cNvSpPr/>
          <p:nvPr/>
        </p:nvSpPr>
        <p:spPr>
          <a:xfrm>
            <a:off x="142613" y="0"/>
            <a:ext cx="243333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ТРЕНДОВ</a:t>
            </a:r>
            <a:endParaRPr lang="ru-RU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E71F8E30-346B-401D-ABD8-A7554889E884}"/>
              </a:ext>
            </a:extLst>
          </p:cNvPr>
          <p:cNvSpPr/>
          <p:nvPr/>
        </p:nvSpPr>
        <p:spPr>
          <a:xfrm>
            <a:off x="134224" y="799386"/>
            <a:ext cx="11906774" cy="164224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трендов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простая и эффективная техника определения трендов. Прочерчивание линии трендов по максимальным свечам позволяет определить не только тренд, но и его разворот. Для тренда вниз линия чертится вверху, для тренда вверх, соответственно, внизу.</a:t>
            </a: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877B6897-6D23-46C3-9A79-0F6878890116}"/>
              </a:ext>
            </a:extLst>
          </p:cNvPr>
          <p:cNvSpPr/>
          <p:nvPr/>
        </p:nvSpPr>
        <p:spPr>
          <a:xfrm>
            <a:off x="142613" y="2690140"/>
            <a:ext cx="11906774" cy="113905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поведение цены сразу становится более упорядоченным: она или отскочит от следующего касания с линией, или пробьет ее и, таким образом, тренд завершится.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:a16="http://schemas.microsoft.com/office/drawing/2014/main" id="{FC98716C-3BE5-4347-A7C5-B7FB497EEF53}"/>
              </a:ext>
            </a:extLst>
          </p:cNvPr>
          <p:cNvSpPr/>
          <p:nvPr/>
        </p:nvSpPr>
        <p:spPr>
          <a:xfrm>
            <a:off x="142613" y="4168256"/>
            <a:ext cx="11906774" cy="1139049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того, цены часто идут в каналах, что дает трейдеру массу возможностей для торговли. Канал может идти вверх, вниз или быть горизонтальным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флетом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(идеально). Торги в канале ведутся до тех пор, пока цена его не пробьет.</a:t>
            </a: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6E96DDCA-A40B-4367-9CCC-CC7DB3EA1A6B}"/>
              </a:ext>
            </a:extLst>
          </p:cNvPr>
          <p:cNvSpPr/>
          <p:nvPr/>
        </p:nvSpPr>
        <p:spPr>
          <a:xfrm>
            <a:off x="134224" y="5555819"/>
            <a:ext cx="11906774" cy="90261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каналов позволяет сразу увидеть направление тренда, а стенки канала выступают точками “отскока” цены.</a:t>
            </a:r>
          </a:p>
        </p:txBody>
      </p:sp>
    </p:spTree>
    <p:extLst>
      <p:ext uri="{BB962C8B-B14F-4D97-AF65-F5344CB8AC3E}">
        <p14:creationId xmlns:p14="http://schemas.microsoft.com/office/powerpoint/2010/main" val="3687783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5BAB0E3-7D53-4B36-9D57-75912373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928E23-1C95-48A0-BA21-4E5714C6FFEA}"/>
              </a:ext>
            </a:extLst>
          </p:cNvPr>
          <p:cNvSpPr/>
          <p:nvPr/>
        </p:nvSpPr>
        <p:spPr>
          <a:xfrm>
            <a:off x="155891" y="210822"/>
            <a:ext cx="2299989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ВОЛНЫ ЭЛЛИОТТА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DB8CF72D-8367-468B-B06D-B006F102E87B}"/>
              </a:ext>
            </a:extLst>
          </p:cNvPr>
          <p:cNvSpPr/>
          <p:nvPr/>
        </p:nvSpPr>
        <p:spPr>
          <a:xfrm>
            <a:off x="276484" y="698730"/>
            <a:ext cx="11639030" cy="211238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метод технического анализа назван в честь его основоположника - Ральфа Нельсона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Эллиотта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огромного количества ценовых графиков позволил ему выделить следующую закономерность: рыночные колебания почти всегда чередуются, принимая форму волн.</a:t>
            </a:r>
          </a:p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Поделив все волны на коррекционные и движущие, Эллиот установил, что большинство трендов включают в себя 5-волновую модель, 3 из которых являются движущими, а 2 - коррекционными.</a:t>
            </a:r>
          </a:p>
        </p:txBody>
      </p:sp>
      <p:pic>
        <p:nvPicPr>
          <p:cNvPr id="6" name="Рисунок 5" descr="Волны Эллиотта">
            <a:extLst>
              <a:ext uri="{FF2B5EF4-FFF2-40B4-BE49-F238E27FC236}">
                <a16:creationId xmlns:a16="http://schemas.microsoft.com/office/drawing/2014/main" id="{D0A1F5A4-9187-453E-8C87-E42E11DEB4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0" y="3119894"/>
            <a:ext cx="6257003" cy="25678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6B294FBD-EB29-43E7-990A-F48B6E00282B}"/>
              </a:ext>
            </a:extLst>
          </p:cNvPr>
          <p:cNvSpPr/>
          <p:nvPr/>
        </p:nvSpPr>
        <p:spPr>
          <a:xfrm>
            <a:off x="276484" y="5830691"/>
            <a:ext cx="11639030" cy="882185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indent="4500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Правда, в реальных торгах сложно отыскать эти волны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Эллиотта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тем более на основании их открывать позиции, поэтому этим методом мало кто пользуется.</a:t>
            </a:r>
          </a:p>
        </p:txBody>
      </p:sp>
    </p:spTree>
    <p:extLst>
      <p:ext uri="{BB962C8B-B14F-4D97-AF65-F5344CB8AC3E}">
        <p14:creationId xmlns:p14="http://schemas.microsoft.com/office/powerpoint/2010/main" val="393741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CAA73FB4-9DF6-4A0E-8E0E-FE9AE1DC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1"/>
            <a:ext cx="12192001" cy="6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D44838-5B85-471A-82D4-6D27C3C5F8F8}"/>
              </a:ext>
            </a:extLst>
          </p:cNvPr>
          <p:cNvSpPr/>
          <p:nvPr/>
        </p:nvSpPr>
        <p:spPr>
          <a:xfrm>
            <a:off x="1062085" y="108153"/>
            <a:ext cx="4828566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технического анализа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стория технического анализа">
            <a:extLst>
              <a:ext uri="{FF2B5EF4-FFF2-40B4-BE49-F238E27FC236}">
                <a16:creationId xmlns:a16="http://schemas.microsoft.com/office/drawing/2014/main" id="{8BC4C8F1-CEB7-4A29-A83E-93CFD5F8FE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8" y="881448"/>
            <a:ext cx="9918357" cy="542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786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5BAB0E3-7D53-4B36-9D57-75912373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F003E9F7-8EE5-44EF-8177-CC968132D9CD}"/>
              </a:ext>
            </a:extLst>
          </p:cNvPr>
          <p:cNvSpPr/>
          <p:nvPr/>
        </p:nvSpPr>
        <p:spPr>
          <a:xfrm>
            <a:off x="310393" y="184558"/>
            <a:ext cx="11627141" cy="1362512"/>
          </a:xfrm>
          <a:prstGeom prst="wedgeRoundRectCallout">
            <a:avLst>
              <a:gd name="adj1" fmla="val -36201"/>
              <a:gd name="adj2" fmla="val 804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анализ рынка имеет множество методов и инструментов, позволяющих относительно точно предугадывать движение цены в определенном временном отрезке.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EB21AF2-C079-4275-BFCA-DE7643D4FAE5}"/>
              </a:ext>
            </a:extLst>
          </p:cNvPr>
          <p:cNvSpPr/>
          <p:nvPr/>
        </p:nvSpPr>
        <p:spPr>
          <a:xfrm>
            <a:off x="385893" y="2402171"/>
            <a:ext cx="11610363" cy="13625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методов базируется на определенных постулатах и старается определить соотношение сил покупателей и продавцов. Именно баланс спроса и предложения в конечном итоге показывает, что будет происходить с ценой.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C7F33EC-F919-42F5-A8BE-0A11BEE10DCF}"/>
              </a:ext>
            </a:extLst>
          </p:cNvPr>
          <p:cNvSpPr/>
          <p:nvPr/>
        </p:nvSpPr>
        <p:spPr>
          <a:xfrm>
            <a:off x="385893" y="4082888"/>
            <a:ext cx="11610363" cy="15086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правило, каждый метод используется в качестве подтверждающих сигналов и дает лишь часть информации. Чтобы данные сигналы были более точными и качественными, необходимо использовать не один, а сразу несколько методов, дополняющих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1682046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05BAB0E3-7D53-4B36-9D57-75912373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90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A06720-F77A-47F3-8FCB-B8E3A40B6AF9}"/>
              </a:ext>
            </a:extLst>
          </p:cNvPr>
          <p:cNvSpPr/>
          <p:nvPr/>
        </p:nvSpPr>
        <p:spPr>
          <a:xfrm>
            <a:off x="4029612" y="115953"/>
            <a:ext cx="463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EACA827-65DE-41DD-A8FF-4FBC2E1E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56372"/>
              </p:ext>
            </p:extLst>
          </p:nvPr>
        </p:nvGraphicFramePr>
        <p:xfrm>
          <a:off x="284824" y="516063"/>
          <a:ext cx="11622351" cy="528491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6139711">
                  <a:extLst>
                    <a:ext uri="{9D8B030D-6E8A-4147-A177-3AD203B41FA5}">
                      <a16:colId xmlns:a16="http://schemas.microsoft.com/office/drawing/2014/main" val="2378351133"/>
                    </a:ext>
                  </a:extLst>
                </a:gridCol>
                <a:gridCol w="5482640">
                  <a:extLst>
                    <a:ext uri="{9D8B030D-6E8A-4147-A177-3AD203B41FA5}">
                      <a16:colId xmlns:a16="http://schemas.microsoft.com/office/drawing/2014/main" val="3386535120"/>
                    </a:ext>
                  </a:extLst>
                </a:gridCol>
              </a:tblGrid>
              <a:tr h="5873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инструмент, который используют как отдельные трейдеры, так и крупные хедж-фонды и инвестиционные банки;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Спорные выводы: на основании одного и того же анализа можно делать разные выводы;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3444"/>
                  </a:ext>
                </a:extLst>
              </a:tr>
              <a:tr h="587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 на том, что действие происходит на реальном рынке и данные используются в режиме реального времени;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способен обеспечить высокую точность прогноза цен, а указывает лишь примерный диапазон ее движения;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869659"/>
                  </a:ext>
                </a:extLst>
              </a:tr>
              <a:tr h="7432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Универсальность: может применяться разным рынкам и разным сегментам;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степень субъективности: точность прогноза напрямую зависит от личного восприятия и опыта трейдера или аналитика;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753588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работы одинаковы для разных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таймфреймов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реальных факторов оценки активов;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33449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Работает для разных активов: валютных пар, акций, индексов, фьючерсов, сырья;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Неточность прогнозов на длительную перспективу;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68720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эффективность в краткосрочной, спекулятивной торговле;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 важны актуальность и достоверность информации;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07189"/>
                  </a:ext>
                </a:extLst>
              </a:tr>
              <a:tr h="2756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легкость и быстрота анализа;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Дает сигналы слишком поздно.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85633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Простота использования: все исходные данные содержатся в исследуемом ценовом графике;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76182"/>
                  </a:ext>
                </a:extLst>
              </a:tr>
              <a:tr h="4315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Подходит как профессионалам, так и начинающим трейдерам.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720" marR="63720" marT="63720" marB="63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50339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со скругленными углами 4">
            <a:extLst>
              <a:ext uri="{FF2B5EF4-FFF2-40B4-BE49-F238E27FC236}">
                <a16:creationId xmlns:a16="http://schemas.microsoft.com/office/drawing/2014/main" id="{1182D6B4-10C2-4402-A554-7527CAC8CD3F}"/>
              </a:ext>
            </a:extLst>
          </p:cNvPr>
          <p:cNvSpPr/>
          <p:nvPr/>
        </p:nvSpPr>
        <p:spPr>
          <a:xfrm>
            <a:off x="134224" y="6023295"/>
            <a:ext cx="11845255" cy="885286"/>
          </a:xfrm>
          <a:prstGeom prst="wedgeRoundRectCallout">
            <a:avLst>
              <a:gd name="adj1" fmla="val -49020"/>
              <a:gd name="adj2" fmla="val -600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i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все постулаты технического анализа срабатывают в 100% случаев. У данного метода есть как безусловные плюсы, которых нет в фундаментальном анализе, так и серьезные минусы, которые могут только запутать трейдера. </a:t>
            </a:r>
            <a:endParaRPr lang="ru-RU" sz="1400" i="1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1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4EDF6C8D-34D6-458C-9E6E-63EB77D4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"/>
            <a:ext cx="12192001" cy="6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1A0B85CD-DA70-463F-9054-CBAF9536C1C9}"/>
              </a:ext>
            </a:extLst>
          </p:cNvPr>
          <p:cNvSpPr/>
          <p:nvPr/>
        </p:nvSpPr>
        <p:spPr>
          <a:xfrm>
            <a:off x="313038" y="238897"/>
            <a:ext cx="11442357" cy="246311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 времена люди стремились купить дешевле, а продать подороже, и заработать на этой разнице. Поэтому искали подходящие моменты для сделки, анализируя динамику изменения цен за определенный период времени. Так и зародился технический анализ.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B610F92E-3AF1-4259-8D9A-CA8636F46A30}"/>
              </a:ext>
            </a:extLst>
          </p:cNvPr>
          <p:cNvSpPr/>
          <p:nvPr/>
        </p:nvSpPr>
        <p:spPr>
          <a:xfrm>
            <a:off x="313038" y="2924432"/>
            <a:ext cx="11442357" cy="3492843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Ранний технический анализ был основан на примитивных графических методах, потому что когда он зарождался, никаких компьютеров в помине не было. Некоторые положения технического анализа разрабатывались Жозефом де ла Вега еще в 17 веке и применялись для торговли на голландских рынках. В его трудах излагаются первые документально дошедшие до нас рекомендации по торговле, являющиеся предпосылками современного технического анализа.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1E79A79D-895F-4062-90DC-4FA6F3F0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06"/>
            <a:ext cx="12192001" cy="6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F94EC1-931E-41C5-BDD8-2B5675F238F2}"/>
              </a:ext>
            </a:extLst>
          </p:cNvPr>
          <p:cNvSpPr/>
          <p:nvPr/>
        </p:nvSpPr>
        <p:spPr>
          <a:xfrm>
            <a:off x="38641" y="63184"/>
            <a:ext cx="11862486" cy="122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1724 родился создатель «японских свечей» - одного из основных элементов технического анализа. </a:t>
            </a:r>
          </a:p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Хомма</a:t>
            </a:r>
            <a:r>
              <a:rPr lang="ru-RU" sz="2000" i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Мунэхиса</a:t>
            </a:r>
            <a:r>
              <a:rPr lang="ru-RU" sz="2000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является изобретателем первого интервального графика, учитывающего сразу четыре цены вместо одной: </a:t>
            </a:r>
            <a:r>
              <a:rPr lang="ru-RU" sz="2000" i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цены открытия, закрытия, максимальную и минимальную.</a:t>
            </a:r>
            <a:endParaRPr lang="ru-RU" sz="20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Свечной график">
            <a:extLst>
              <a:ext uri="{FF2B5EF4-FFF2-40B4-BE49-F238E27FC236}">
                <a16:creationId xmlns:a16="http://schemas.microsoft.com/office/drawing/2014/main" id="{DDD70693-0A4E-4F48-9FE1-90A8F68A8F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78" y="1344584"/>
            <a:ext cx="10626811" cy="545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97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D00621B6-19EC-401F-9D3F-15D8ED10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2777"/>
            <a:ext cx="12192001" cy="68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03AD7CF6-E6F6-40ED-B475-1BF2B91C3223}"/>
              </a:ext>
            </a:extLst>
          </p:cNvPr>
          <p:cNvSpPr/>
          <p:nvPr/>
        </p:nvSpPr>
        <p:spPr>
          <a:xfrm>
            <a:off x="185350" y="371787"/>
            <a:ext cx="9072564" cy="1406604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конце 19 века 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Чарльз Доу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разработал то, что потом назвали “Теорией Доу”. Именно теория Доу закладывает основные постулаты, которые лежат в основе современного технического анализа.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E5DCD8A1-82FE-497A-BE30-0F559FCB4692}"/>
              </a:ext>
            </a:extLst>
          </p:cNvPr>
          <p:cNvSpPr/>
          <p:nvPr/>
        </p:nvSpPr>
        <p:spPr>
          <a:xfrm>
            <a:off x="185349" y="3880915"/>
            <a:ext cx="11590637" cy="107754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20 века над развитием технического анализа работали Ральф Нельсон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Эллиотт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Уильям Ганн, Ричард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Викофф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их труды используются и в настоящее время.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B605FF5-A024-41B4-BD47-24DF8E40555C}"/>
              </a:ext>
            </a:extLst>
          </p:cNvPr>
          <p:cNvSpPr/>
          <p:nvPr/>
        </p:nvSpPr>
        <p:spPr>
          <a:xfrm>
            <a:off x="3015946" y="5177545"/>
            <a:ext cx="8760040" cy="159807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 в 1948 году 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Роберт Эдвардс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Джон Маги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выпустили легендарную книгу “Технический анализ трендов на фондовом рынке” 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Trends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которая стала своего рода азбукой технического анализа.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арльз Доу - самые известные трейдеры: история успеха">
            <a:extLst>
              <a:ext uri="{FF2B5EF4-FFF2-40B4-BE49-F238E27FC236}">
                <a16:creationId xmlns:a16="http://schemas.microsoft.com/office/drawing/2014/main" id="{3D50AC52-0C10-418A-89DD-445A61EB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4" y="82379"/>
            <a:ext cx="2838450" cy="2867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ллиотт Ральф Нельсон - Финансовый словарь смарт-лаб.">
            <a:extLst>
              <a:ext uri="{FF2B5EF4-FFF2-40B4-BE49-F238E27FC236}">
                <a16:creationId xmlns:a16="http://schemas.microsoft.com/office/drawing/2014/main" id="{C39693EB-1BB0-4999-AC71-D7FE9EA5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" y="1867028"/>
            <a:ext cx="1626973" cy="19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Вильям Ганн (William Delbert Gann) - биография, книги, цитаты и фото">
            <a:extLst>
              <a:ext uri="{FF2B5EF4-FFF2-40B4-BE49-F238E27FC236}">
                <a16:creationId xmlns:a16="http://schemas.microsoft.com/office/drawing/2014/main" id="{B6F4D02B-8221-4401-A1B6-638C34AE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12" y="1870060"/>
            <a:ext cx="1922219" cy="192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ичард Вайкофф (Richard D. Wyckoff) – краткая история жизни, цитаты, метод  Вайкоффа, книги">
            <a:extLst>
              <a:ext uri="{FF2B5EF4-FFF2-40B4-BE49-F238E27FC236}">
                <a16:creationId xmlns:a16="http://schemas.microsoft.com/office/drawing/2014/main" id="{9790CE83-070F-4E24-8F77-B297EC3B9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20838"/>
          <a:stretch/>
        </p:blipFill>
        <p:spPr bwMode="auto">
          <a:xfrm>
            <a:off x="5179217" y="1867027"/>
            <a:ext cx="1833563" cy="19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F8332F-7E42-47E1-80EB-5E5D1F1E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5" y="4969643"/>
            <a:ext cx="1412875" cy="18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05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0FCA5FD-85C5-4AF0-B7C9-23295A82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795181"/>
            <a:ext cx="12077700" cy="27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96B5C78-BC73-40D6-903B-BD8F85D43ED2}"/>
              </a:ext>
            </a:extLst>
          </p:cNvPr>
          <p:cNvSpPr/>
          <p:nvPr/>
        </p:nvSpPr>
        <p:spPr>
          <a:xfrm>
            <a:off x="255494" y="147917"/>
            <a:ext cx="11551024" cy="1546411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появления компьютеров, технический анализ проводился на бумаге и сводился в основном к поиску графических закономерностей (фигур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теханализа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идентификации трендов и поиску уровней поддержки/сопротивления.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71F25EC-A69F-482F-A9DB-7D85AD1F45B8}"/>
              </a:ext>
            </a:extLst>
          </p:cNvPr>
          <p:cNvSpPr/>
          <p:nvPr/>
        </p:nvSpPr>
        <p:spPr>
          <a:xfrm>
            <a:off x="57150" y="4652682"/>
            <a:ext cx="12077700" cy="20574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Компьютерные технологии совершили прорыв и позволили анализировать гораздо больше информации, что привело к созданию многочисленных методов и индикаторов. Технический анализ стал многогранным: графики и модели, технические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индикаторы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осцилляторы, а также комбинации различных приемов и методов.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0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701B239E-641A-48FF-96EC-7BBBD07F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2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1E5DFA7-41D1-4021-9E38-EF1F77B08FD2}"/>
              </a:ext>
            </a:extLst>
          </p:cNvPr>
          <p:cNvSpPr/>
          <p:nvPr/>
        </p:nvSpPr>
        <p:spPr>
          <a:xfrm>
            <a:off x="684578" y="108153"/>
            <a:ext cx="5583580" cy="5942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Сущность технического анализа</a:t>
            </a:r>
            <a:endParaRPr lang="ru-RU" sz="2400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8C8A5994-0F31-4FB9-A75B-86FDA67C2836}"/>
              </a:ext>
            </a:extLst>
          </p:cNvPr>
          <p:cNvSpPr/>
          <p:nvPr/>
        </p:nvSpPr>
        <p:spPr>
          <a:xfrm>
            <a:off x="282388" y="914400"/>
            <a:ext cx="11618259" cy="151951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Технический анализ основан на теории эффективности рынка, которая утверждает, что текущая рыночная цена учитывает все. Таким образом, все влияющие на цену факторы уже заложены в ней, и каждое значение цены на графике учитывает все эти факторы и является максимально справедливым.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id="{4548CAFD-BBB6-4A29-8E32-E39DAFA4CD8E}"/>
              </a:ext>
            </a:extLst>
          </p:cNvPr>
          <p:cNvSpPr/>
          <p:nvPr/>
        </p:nvSpPr>
        <p:spPr>
          <a:xfrm>
            <a:off x="282388" y="2602004"/>
            <a:ext cx="11618259" cy="1519518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000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техническом анализе причины, по которым цены начинают двигаться в том или ином направлении, никого не волнуют, ведь цена уже все учла. Важно отследить тренды и найти закономерности в виде паттернов, чтобы обозначить границы движения цены.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DC3718B-97A6-4AAA-B04D-DCC2CA20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8" y="4289607"/>
            <a:ext cx="7498976" cy="24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5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очный фон с днем рождения | Бесплатно векторы">
            <a:extLst>
              <a:ext uri="{FF2B5EF4-FFF2-40B4-BE49-F238E27FC236}">
                <a16:creationId xmlns:a16="http://schemas.microsoft.com/office/drawing/2014/main" id="{B19E3DD4-CD44-4437-BE9E-9BBAA496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2"/>
            <a:ext cx="12192001" cy="69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BEE84CFF-A5E5-4D1A-93BB-C814B24BDA1F}"/>
              </a:ext>
            </a:extLst>
          </p:cNvPr>
          <p:cNvSpPr/>
          <p:nvPr/>
        </p:nvSpPr>
        <p:spPr>
          <a:xfrm>
            <a:off x="322729" y="228600"/>
            <a:ext cx="11698942" cy="2030506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техническом анализе используются различные графические паттерны, объемы торгов, активность участников и прочие моменты, которые помогают трейдеру выявить устойчивые тренды, найти уровни реального сопротивления и поддержки, а также “нащупать” точки разворота актуальных рыночных тенденций.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id="{68E6FC85-08E8-407B-9DFA-5668D0DB5D61}"/>
              </a:ext>
            </a:extLst>
          </p:cNvPr>
          <p:cNvSpPr/>
          <p:nvPr/>
        </p:nvSpPr>
        <p:spPr>
          <a:xfrm>
            <a:off x="322729" y="2393575"/>
            <a:ext cx="11698942" cy="2205319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Теханализ предлагает трейдеру целый ряд паттернов, предугадывающих то или иное поведение цены на рынке. Первые с большой долей вероятности предвещают разворот цены сверху вниз. Вторые говорят трейдеру о вероятном развороте цены вверх. А третьи свидетельствуют о продолжении существующей тенденции.</a:t>
            </a:r>
            <a:endParaRPr lang="ru-RU" sz="2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10318169-3007-4BCF-95BE-BC129333CA20}"/>
              </a:ext>
            </a:extLst>
          </p:cNvPr>
          <p:cNvSpPr/>
          <p:nvPr/>
        </p:nvSpPr>
        <p:spPr>
          <a:xfrm>
            <a:off x="322729" y="4854388"/>
            <a:ext cx="11698942" cy="1506071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изучении всех этих паттернов трейдер принимает во внимание основной постулат технического анализа, который гласит, что история повторяется.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0173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2793</Words>
  <Application>Microsoft Office PowerPoint</Application>
  <PresentationFormat>Широкоэкранный</PresentationFormat>
  <Paragraphs>134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Garamond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Nickolay Uglitskikh</dc:creator>
  <cp:lastModifiedBy>Nickolay Uglitskikh</cp:lastModifiedBy>
  <cp:revision>49</cp:revision>
  <dcterms:created xsi:type="dcterms:W3CDTF">2020-11-09T08:43:21Z</dcterms:created>
  <dcterms:modified xsi:type="dcterms:W3CDTF">2020-11-10T08:28:00Z</dcterms:modified>
</cp:coreProperties>
</file>